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7" r:id="rId3"/>
    <p:sldId id="272" r:id="rId4"/>
    <p:sldId id="273" r:id="rId5"/>
    <p:sldId id="277" r:id="rId6"/>
    <p:sldId id="289" r:id="rId7"/>
    <p:sldId id="280" r:id="rId8"/>
    <p:sldId id="281" r:id="rId9"/>
    <p:sldId id="282" r:id="rId10"/>
    <p:sldId id="284" r:id="rId11"/>
    <p:sldId id="283" r:id="rId12"/>
    <p:sldId id="285" r:id="rId13"/>
    <p:sldId id="288" r:id="rId14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8D"/>
    <a:srgbClr val="E0E0E0"/>
    <a:srgbClr val="F4F4F4"/>
    <a:srgbClr val="AF001E"/>
    <a:srgbClr val="003E90"/>
    <a:srgbClr val="00003A"/>
    <a:srgbClr val="000066"/>
    <a:srgbClr val="FFCC00"/>
    <a:srgbClr val="202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88699" autoAdjust="0"/>
  </p:normalViewPr>
  <p:slideViewPr>
    <p:cSldViewPr>
      <p:cViewPr varScale="1">
        <p:scale>
          <a:sx n="108" d="100"/>
          <a:sy n="108" d="100"/>
        </p:scale>
        <p:origin x="108" y="150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3" d="100"/>
          <a:sy n="73" d="100"/>
        </p:scale>
        <p:origin x="-2196" y="-10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B58F90B2-4960-49E0-958B-69E3A30E1993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499269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s-IS" noProof="0" smtClean="0"/>
              <a:t>Click to edit Master text styles</a:t>
            </a:r>
          </a:p>
          <a:p>
            <a:pPr lvl="1"/>
            <a:r>
              <a:rPr lang="is-IS" noProof="0" smtClean="0"/>
              <a:t>Second level</a:t>
            </a:r>
          </a:p>
          <a:p>
            <a:pPr lvl="2"/>
            <a:r>
              <a:rPr lang="is-IS" noProof="0" smtClean="0"/>
              <a:t>Third level</a:t>
            </a:r>
          </a:p>
          <a:p>
            <a:pPr lvl="3"/>
            <a:r>
              <a:rPr lang="is-IS" noProof="0" smtClean="0"/>
              <a:t>Fourth level</a:t>
            </a:r>
          </a:p>
          <a:p>
            <a:pPr lvl="4"/>
            <a:r>
              <a:rPr lang="is-I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1E572F67-3544-4423-8BB1-2F2B158EE243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253634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C80B4-A25A-4DE0-92CE-A01871F069E2}" type="slidenum">
              <a:rPr lang="is-IS" b="0" smtClean="0"/>
              <a:pPr eaLnBrk="1" hangingPunct="1"/>
              <a:t>1</a:t>
            </a:fld>
            <a:endParaRPr lang="is-IS" b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s-IS" smtClean="0"/>
          </a:p>
        </p:txBody>
      </p:sp>
    </p:spTree>
    <p:extLst>
      <p:ext uri="{BB962C8B-B14F-4D97-AF65-F5344CB8AC3E}">
        <p14:creationId xmlns:p14="http://schemas.microsoft.com/office/powerpoint/2010/main" val="3955310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C80B4-A25A-4DE0-92CE-A01871F069E2}" type="slidenum">
              <a:rPr lang="is-IS" b="0" smtClean="0"/>
              <a:pPr eaLnBrk="1" hangingPunct="1"/>
              <a:t>2</a:t>
            </a:fld>
            <a:endParaRPr lang="is-IS" b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s-IS" smtClean="0"/>
          </a:p>
        </p:txBody>
      </p:sp>
    </p:spTree>
    <p:extLst>
      <p:ext uri="{BB962C8B-B14F-4D97-AF65-F5344CB8AC3E}">
        <p14:creationId xmlns:p14="http://schemas.microsoft.com/office/powerpoint/2010/main" val="612814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648FAD-54C0-47B7-903D-C3CBBC681223}" type="slidenum">
              <a:rPr lang="is-IS" b="0" smtClean="0"/>
              <a:pPr eaLnBrk="1" hangingPunct="1"/>
              <a:t>3</a:t>
            </a:fld>
            <a:endParaRPr lang="is-IS" b="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s-IS" smtClean="0"/>
          </a:p>
        </p:txBody>
      </p:sp>
    </p:spTree>
    <p:extLst>
      <p:ext uri="{BB962C8B-B14F-4D97-AF65-F5344CB8AC3E}">
        <p14:creationId xmlns:p14="http://schemas.microsoft.com/office/powerpoint/2010/main" val="161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237312"/>
            <a:ext cx="5399087" cy="1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13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4213" y="1340768"/>
            <a:ext cx="7772400" cy="197167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6992"/>
            <a:ext cx="6400800" cy="19939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 smtClean="0"/>
              <a:t>Click to edit Master subtitle style</a:t>
            </a:r>
            <a:endParaRPr lang="is-IS" dirty="0"/>
          </a:p>
        </p:txBody>
      </p:sp>
      <p:pic>
        <p:nvPicPr>
          <p:cNvPr id="6" name="Picture 5" descr="FramtidarsynHusnaedismala_Logo.pd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222012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75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61F41-93EF-4631-8815-D65778B7ABBD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7019B-A570-4F7B-994D-D47E6E407100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22338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260350"/>
            <a:ext cx="2071687" cy="5545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6067425" cy="5545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31EEA-C575-4DC5-8EF6-3F875FEA245F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F1AF-E76A-459F-BE96-08F947B7CCD8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82878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12" y="188640"/>
            <a:ext cx="6696744" cy="1008112"/>
          </a:xfrm>
        </p:spPr>
        <p:txBody>
          <a:bodyPr/>
          <a:lstStyle>
            <a:lvl1pPr algn="l">
              <a:defRPr sz="2000" b="0"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4825430"/>
          </a:xfrm>
        </p:spPr>
        <p:txBody>
          <a:bodyPr/>
          <a:lstStyle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s-IS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E5AD8-F6C3-42F6-B79B-008F39500075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297FC-4870-4E9C-9E0D-58CEDE6C225E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4160553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514BF-50E6-4986-B799-2CA5AC5E226F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D6A5A-9C62-4C9B-B1CE-1101915CF41F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965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s-I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CE734-2A70-4789-953F-0C0CDA0362A8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EF77E-7499-4649-9F90-1BCD95B43CF2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585875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s-I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s-IS" dirty="0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F0BFA-BB84-4730-99E7-8A366EA22CD9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73993-7AFE-4C74-9258-5672E193AE30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791728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is-IS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4E131-7ADF-42EB-BA94-29FE52C9CFD8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33A2-5DB0-4D4E-BD9C-5FCC91B14F5F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488380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D23E-5063-4ADD-8079-451897E094E2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037-7514-4FDB-971E-4CD254836A36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658237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FB1B-45C9-4685-BFE8-A8A130BA0820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DD61-9CE8-4C13-A75C-9D11559263DB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3752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is-I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AEF96-95D1-470A-9CC8-3B1E2AE8C577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7C7E5-CC4B-4609-B4D3-5BAC39C80020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66563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88640"/>
            <a:ext cx="669674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268760"/>
            <a:ext cx="878497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02100" y="6453336"/>
            <a:ext cx="4862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is-I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02450" y="6525344"/>
            <a:ext cx="213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7EF394E-EEA6-43BA-A804-9CC8ECA67853}" type="datetime4">
              <a:rPr lang="is-IS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309320"/>
            <a:ext cx="2133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A378374-24C9-4086-88D2-63C2D5EC66B3}" type="slidenum">
              <a:rPr lang="is-IS"/>
              <a:pPr>
                <a:defRPr/>
              </a:pPr>
              <a:t>‹#›</a:t>
            </a:fld>
            <a:endParaRPr lang="is-IS" dirty="0"/>
          </a:p>
        </p:txBody>
      </p:sp>
      <p:sp>
        <p:nvSpPr>
          <p:cNvPr id="1032" name="Rectangle 27"/>
          <p:cNvSpPr>
            <a:spLocks noChangeArrowheads="1"/>
          </p:cNvSpPr>
          <p:nvPr/>
        </p:nvSpPr>
        <p:spPr bwMode="auto">
          <a:xfrm>
            <a:off x="155575" y="1196752"/>
            <a:ext cx="8880921" cy="4968552"/>
          </a:xfrm>
          <a:prstGeom prst="rect">
            <a:avLst/>
          </a:prstGeom>
          <a:solidFill>
            <a:srgbClr val="F4F4F4"/>
          </a:solidFill>
          <a:ln w="9525">
            <a:solidFill>
              <a:srgbClr val="E0E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s-IS"/>
          </a:p>
        </p:txBody>
      </p:sp>
      <p:pic>
        <p:nvPicPr>
          <p:cNvPr id="1033" name="Picture 28"/>
          <p:cNvPicPr preferRelativeResize="0"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409" y="6237312"/>
            <a:ext cx="5399087" cy="1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FramtidarsynHusnaedismala_Logo.pdf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2220125" cy="8640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 i="0">
          <a:solidFill>
            <a:schemeClr val="bg2">
              <a:lumMod val="75000"/>
            </a:schemeClr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F001E"/>
        </a:buClr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F001E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AF001E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F001E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F001E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amtidarsynHusnaedismala_Logo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56992"/>
            <a:ext cx="6264696" cy="243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is-IS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is-IS" sz="2000" dirty="0" smtClean="0">
                <a:solidFill>
                  <a:schemeClr val="tx1"/>
                </a:solidFill>
                <a:latin typeface="+mn-lt"/>
              </a:rPr>
            </a:br>
            <a:r>
              <a:rPr lang="is-IS" sz="20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Efling húsnæðissamvinnufélaga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544"/>
            <a:ext cx="8507288" cy="4536728"/>
          </a:xfrm>
        </p:spPr>
        <p:txBody>
          <a:bodyPr/>
          <a:lstStyle/>
          <a:p>
            <a:pPr lvl="0"/>
            <a:r>
              <a:rPr lang="fr-FR" dirty="0" smtClean="0"/>
              <a:t>Húsnæðissamvinnufélög </a:t>
            </a:r>
          </a:p>
          <a:p>
            <a:pPr marL="0" lvl="0" indent="0">
              <a:buNone/>
            </a:pPr>
            <a:r>
              <a:rPr lang="fr-FR" sz="1600" dirty="0" smtClean="0"/>
              <a:t>Löggjöf </a:t>
            </a:r>
            <a:r>
              <a:rPr lang="fr-FR" sz="1600" dirty="0"/>
              <a:t>um húsnæðissamvinnufélög verði endurskoðuð með það að leiðarljósi að starfsemi þeirra verði efld </a:t>
            </a:r>
            <a:r>
              <a:rPr lang="fr-FR" sz="1600" dirty="0" smtClean="0"/>
              <a:t>til að styðja </a:t>
            </a:r>
            <a:r>
              <a:rPr lang="fr-FR" sz="1600" dirty="0"/>
              <a:t>enn betur við nýtt framtíðarskipulag húsnæðismála. </a:t>
            </a:r>
            <a:endParaRPr lang="fr-FR" sz="1600" dirty="0" smtClean="0"/>
          </a:p>
          <a:p>
            <a:pPr marL="0" lvl="0" indent="0">
              <a:buNone/>
            </a:pPr>
            <a:endParaRPr lang="fr-FR" sz="1600" dirty="0"/>
          </a:p>
          <a:p>
            <a:pPr marL="0" lvl="0" indent="0">
              <a:buNone/>
            </a:pPr>
            <a:r>
              <a:rPr lang="fr-FR" sz="1600" dirty="0" err="1" smtClean="0"/>
              <a:t>Horft</a:t>
            </a:r>
            <a:r>
              <a:rPr lang="fr-FR" sz="1600" dirty="0" smtClean="0"/>
              <a:t> </a:t>
            </a:r>
            <a:r>
              <a:rPr lang="fr-FR" sz="1600" dirty="0" err="1"/>
              <a:t>verði</a:t>
            </a:r>
            <a:r>
              <a:rPr lang="fr-FR" sz="1600" dirty="0"/>
              <a:t> </a:t>
            </a:r>
            <a:r>
              <a:rPr lang="fr-FR" sz="1600" dirty="0" err="1"/>
              <a:t>m.a</a:t>
            </a:r>
            <a:r>
              <a:rPr lang="fr-FR" sz="1600" dirty="0"/>
              <a:t>. til þess að þetta rekstrarform geti hentað þátttöku opinberra aðila og jafnvel stéttarfélaga í leigufélögum vegna uppbyggingar leigumarkaðar og eflingu félagslegs húsnæðis þar sem þörf krefur</a:t>
            </a:r>
            <a:r>
              <a:rPr lang="fr-FR" sz="1600" dirty="0" smtClean="0"/>
              <a:t>.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10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0077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552728" cy="1008112"/>
          </a:xfrm>
        </p:spPr>
        <p:txBody>
          <a:bodyPr/>
          <a:lstStyle/>
          <a:p>
            <a:r>
              <a:rPr lang="is-IS" b="0" dirty="0" smtClean="0"/>
              <a:t/>
            </a:r>
            <a:br>
              <a:rPr lang="is-IS" b="0" dirty="0" smtClean="0"/>
            </a:br>
            <a:r>
              <a:rPr lang="is-IS" b="0" dirty="0" smtClean="0"/>
              <a:t>Hlutverk </a:t>
            </a:r>
            <a:r>
              <a:rPr lang="is-IS" b="0" dirty="0"/>
              <a:t>stjórnvalda við veitingu þjónustu í </a:t>
            </a:r>
            <a:r>
              <a:rPr lang="is-IS" b="0" dirty="0" smtClean="0"/>
              <a:t>almannaþágu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39874"/>
            <a:ext cx="8517632" cy="4609406"/>
          </a:xfrm>
        </p:spPr>
        <p:txBody>
          <a:bodyPr/>
          <a:lstStyle/>
          <a:p>
            <a:r>
              <a:rPr lang="is-IS" dirty="0" smtClean="0"/>
              <a:t>ÍLS breytt varanlega og skipt upp</a:t>
            </a:r>
            <a:endParaRPr lang="is-IS" dirty="0"/>
          </a:p>
          <a:p>
            <a:pPr marL="0" indent="0">
              <a:buNone/>
            </a:pPr>
            <a:r>
              <a:rPr lang="is-IS" sz="1600" dirty="0" smtClean="0"/>
              <a:t>Íbúðalánasjóði </a:t>
            </a:r>
            <a:r>
              <a:rPr lang="is-IS" sz="1600" dirty="0"/>
              <a:t>verði breytt varanlega og núverandi verkefnum hans skipt upp, annars vegar í nýtt húsnæðislánafélag og hins vegar verði mörgum þeim verkefnum sem Íbúðalánasjóður sinnir í dag, ásamt viðbótaverkefnum sem lögð eru til af verkefnisstjórn, sinnt sérstaklega af opinberum </a:t>
            </a:r>
            <a:r>
              <a:rPr lang="is-IS" sz="1600" dirty="0" smtClean="0"/>
              <a:t>aðilum. Tveir valmöguleikar:</a:t>
            </a:r>
          </a:p>
          <a:p>
            <a:pPr lvl="1"/>
            <a:r>
              <a:rPr lang="is-IS" sz="1600" dirty="0" smtClean="0"/>
              <a:t>Húsnæðisstofnun sett á fót.</a:t>
            </a:r>
          </a:p>
          <a:p>
            <a:pPr lvl="1"/>
            <a:r>
              <a:rPr lang="is-IS" sz="1600" dirty="0" smtClean="0"/>
              <a:t>Verkefnum sinnt innan núverandi stofnanaumhverfis.</a:t>
            </a:r>
            <a:endParaRPr lang="is-IS" sz="1600" dirty="0"/>
          </a:p>
          <a:p>
            <a:pPr marL="0" indent="0">
              <a:buNone/>
            </a:pPr>
            <a:r>
              <a:rPr lang="is-IS" sz="1800" dirty="0" smtClean="0"/>
              <a:t>Tekur við félagslegu hlutverki ÍLS og fylgir húsnæðisstefnu eftir</a:t>
            </a:r>
          </a:p>
          <a:p>
            <a:r>
              <a:rPr lang="is-IS" dirty="0" smtClean="0"/>
              <a:t>Ríkisábyrgð aflögð</a:t>
            </a:r>
            <a:endParaRPr lang="is-IS" dirty="0"/>
          </a:p>
          <a:p>
            <a:pPr marL="0" indent="0">
              <a:buNone/>
            </a:pPr>
            <a:r>
              <a:rPr lang="is-IS" sz="1600" dirty="0" smtClean="0"/>
              <a:t>Ekki verður ríkisábyrgð á skuldbindingum nýs húsnæðislánafélags.</a:t>
            </a:r>
          </a:p>
          <a:p>
            <a:r>
              <a:rPr lang="is-IS" dirty="0" smtClean="0"/>
              <a:t>Eldra lánasafn látið renna </a:t>
            </a:r>
            <a:r>
              <a:rPr lang="is-IS" dirty="0" err="1" smtClean="0"/>
              <a:t>út</a:t>
            </a:r>
            <a:endParaRPr lang="is-IS" dirty="0" smtClean="0"/>
          </a:p>
          <a:p>
            <a:pPr marL="0" indent="0">
              <a:buNone/>
            </a:pPr>
            <a:r>
              <a:rPr lang="is-IS" sz="1600" dirty="0" smtClean="0"/>
              <a:t>Íbúðalánasjóður</a:t>
            </a:r>
            <a:r>
              <a:rPr lang="is-IS" sz="1600" dirty="0"/>
              <a:t> </a:t>
            </a:r>
            <a:r>
              <a:rPr lang="is-IS" sz="1600" dirty="0" smtClean="0"/>
              <a:t>veiti ekki lengur lán </a:t>
            </a:r>
            <a:r>
              <a:rPr lang="is-IS" sz="1600" dirty="0"/>
              <a:t>samkvæmt núverandi </a:t>
            </a:r>
            <a:r>
              <a:rPr lang="is-IS" sz="1600" dirty="0" smtClean="0"/>
              <a:t>fyrirkomulagi. Núverandi lántakar fái áfram þjónustu og áfram verði viðskiptavakt með íbúðabréf</a:t>
            </a:r>
            <a:r>
              <a:rPr lang="is-IS" sz="1600" dirty="0"/>
              <a:t> </a:t>
            </a:r>
            <a:r>
              <a:rPr lang="is-IS" sz="1600" dirty="0" smtClean="0"/>
              <a:t>svo lengi sem þörf er á.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11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030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/>
            </a:r>
            <a:br>
              <a:rPr lang="is-IS" dirty="0" smtClean="0"/>
            </a:br>
            <a:r>
              <a:rPr lang="is-IS" b="0" dirty="0" smtClean="0"/>
              <a:t>Næstu skref</a:t>
            </a:r>
            <a:endParaRPr lang="is-I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39874"/>
            <a:ext cx="8507288" cy="4465390"/>
          </a:xfrm>
        </p:spPr>
        <p:txBody>
          <a:bodyPr/>
          <a:lstStyle/>
          <a:p>
            <a:r>
              <a:rPr lang="is-IS" dirty="0" smtClean="0"/>
              <a:t>Skipan starfshópa um gerð lagafrumvarpa.</a:t>
            </a:r>
          </a:p>
          <a:p>
            <a:pPr lvl="1"/>
            <a:r>
              <a:rPr lang="is-IS" sz="1600" dirty="0" smtClean="0"/>
              <a:t>Ný lög um húsnæðismál.</a:t>
            </a:r>
          </a:p>
          <a:p>
            <a:pPr lvl="2"/>
            <a:r>
              <a:rPr lang="is-IS" dirty="0" smtClean="0"/>
              <a:t>Húsnæðislánafélög.</a:t>
            </a:r>
          </a:p>
          <a:p>
            <a:pPr lvl="2"/>
            <a:r>
              <a:rPr lang="is-IS" dirty="0" smtClean="0"/>
              <a:t>Húsnæðisbætur.</a:t>
            </a:r>
          </a:p>
          <a:p>
            <a:pPr lvl="1"/>
            <a:r>
              <a:rPr lang="is-IS" sz="1600" dirty="0" smtClean="0"/>
              <a:t>Breyting á skattaumhverfi leigufélaga.</a:t>
            </a:r>
          </a:p>
          <a:p>
            <a:pPr lvl="1"/>
            <a:r>
              <a:rPr lang="is-IS" sz="1600" dirty="0" smtClean="0"/>
              <a:t>Breyting á húsaleigulögum.</a:t>
            </a:r>
          </a:p>
          <a:p>
            <a:pPr lvl="1"/>
            <a:r>
              <a:rPr lang="is-IS" sz="1600" dirty="0" smtClean="0"/>
              <a:t>Breyting á lögum um húsnæðissamvinnufélög.</a:t>
            </a:r>
          </a:p>
          <a:p>
            <a:pPr marL="457200" lvl="1" indent="0">
              <a:buNone/>
            </a:pPr>
            <a:endParaRPr lang="is-IS" sz="2000" dirty="0" smtClean="0"/>
          </a:p>
          <a:p>
            <a:r>
              <a:rPr lang="is-IS" dirty="0" smtClean="0"/>
              <a:t>Stefnt skal að framlagningu frumvarpa haustið 2014 á Alþingi.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12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8645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/>
            </a:r>
            <a:br>
              <a:rPr lang="is-IS" dirty="0" smtClean="0"/>
            </a:br>
            <a:r>
              <a:rPr lang="is-IS" b="0" dirty="0" smtClean="0"/>
              <a:t>Upprifjun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340768"/>
            <a:ext cx="8229600" cy="4752528"/>
          </a:xfrm>
        </p:spPr>
        <p:txBody>
          <a:bodyPr/>
          <a:lstStyle/>
          <a:p>
            <a:pPr lvl="1">
              <a:tabLst>
                <a:tab pos="92075" algn="l"/>
              </a:tabLst>
            </a:pPr>
            <a:r>
              <a:rPr lang="is-IS" sz="2000" dirty="0" smtClean="0"/>
              <a:t>Nýtt húsnæðislánakerfi – Sérstök húsnæðislánafélög með alþjónustukvöð</a:t>
            </a:r>
          </a:p>
          <a:p>
            <a:pPr lvl="2"/>
            <a:r>
              <a:rPr lang="is-IS" dirty="0" smtClean="0"/>
              <a:t>Jafnvægi milli útlána og útgefinna skuldabréfa gildi um öll húsnæðisveðlán.</a:t>
            </a:r>
          </a:p>
          <a:p>
            <a:pPr lvl="2"/>
            <a:r>
              <a:rPr lang="is-IS" dirty="0" smtClean="0"/>
              <a:t>Í nýju kerfi verði lán til framtíðar óverðtryggð.</a:t>
            </a:r>
          </a:p>
          <a:p>
            <a:pPr lvl="1"/>
            <a:r>
              <a:rPr lang="is-IS" sz="2000" dirty="0" smtClean="0"/>
              <a:t>Leigumarkaðurinn verður efldur með margvíslegum aðgerðum</a:t>
            </a:r>
          </a:p>
          <a:p>
            <a:pPr lvl="2"/>
            <a:r>
              <a:rPr lang="is-IS" dirty="0" smtClean="0"/>
              <a:t>Eitt húsnæðisstuðningskerfi.</a:t>
            </a:r>
          </a:p>
          <a:p>
            <a:pPr lvl="2"/>
            <a:r>
              <a:rPr lang="is-IS" dirty="0" smtClean="0"/>
              <a:t> Áhersla á stofnframlög til styrktar leigufélögum í stað niðurgreiðslu vaxta.</a:t>
            </a:r>
          </a:p>
          <a:p>
            <a:pPr lvl="2"/>
            <a:r>
              <a:rPr lang="is-IS" dirty="0" smtClean="0"/>
              <a:t>Lækkun skatta á leigutekjur.</a:t>
            </a:r>
          </a:p>
          <a:p>
            <a:pPr lvl="2"/>
            <a:r>
              <a:rPr lang="is-IS" dirty="0" smtClean="0"/>
              <a:t>Efling húsnæðissamvinnufélaga.</a:t>
            </a:r>
          </a:p>
          <a:p>
            <a:pPr lvl="1"/>
            <a:r>
              <a:rPr lang="is-IS" sz="2000" dirty="0" smtClean="0"/>
              <a:t>Íbúðalánasjóði verður breytt varanlega</a:t>
            </a:r>
          </a:p>
          <a:p>
            <a:pPr lvl="2"/>
            <a:r>
              <a:rPr lang="is-IS" dirty="0" smtClean="0"/>
              <a:t>Húsnæðislánafélag í eigu ríkisins.</a:t>
            </a:r>
          </a:p>
          <a:p>
            <a:pPr lvl="2"/>
            <a:r>
              <a:rPr lang="is-IS" dirty="0" smtClean="0"/>
              <a:t>Eftirfylgni og utanumhald húsnæðisstefnu.</a:t>
            </a:r>
          </a:p>
          <a:p>
            <a:pPr lvl="2"/>
            <a:r>
              <a:rPr lang="is-IS" dirty="0" smtClean="0"/>
              <a:t>Núverandi lánasafn verður látið renna út.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13</a:t>
            </a:fld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8779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" y="1601788"/>
            <a:ext cx="9142413" cy="2187252"/>
          </a:xfrm>
        </p:spPr>
        <p:txBody>
          <a:bodyPr/>
          <a:lstStyle/>
          <a:p>
            <a:pPr eaLnBrk="1" hangingPunct="1"/>
            <a:r>
              <a:rPr lang="is-IS" sz="3600" b="0" dirty="0" smtClean="0">
                <a:latin typeface="Arial" charset="0"/>
              </a:rPr>
              <a:t>Nýtt húsnæðislánakerfi </a:t>
            </a:r>
            <a:br>
              <a:rPr lang="is-IS" sz="3600" b="0" dirty="0" smtClean="0">
                <a:latin typeface="Arial" charset="0"/>
              </a:rPr>
            </a:br>
            <a:r>
              <a:rPr lang="is-IS" sz="3600" b="0" dirty="0" smtClean="0">
                <a:latin typeface="Arial" charset="0"/>
              </a:rPr>
              <a:t> </a:t>
            </a:r>
            <a:r>
              <a:rPr lang="is-IS" b="0" dirty="0" smtClean="0">
                <a:latin typeface="Arial" charset="0"/>
              </a:rPr>
              <a:t>Verkefnisstjórn um framtíðarskipan húsnæðismála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789040"/>
            <a:ext cx="9144000" cy="1633736"/>
          </a:xfrm>
        </p:spPr>
        <p:txBody>
          <a:bodyPr/>
          <a:lstStyle/>
          <a:p>
            <a:pPr eaLnBrk="1" hangingPunct="1">
              <a:buClrTx/>
            </a:pPr>
            <a:r>
              <a:rPr lang="is-IS" dirty="0" smtClean="0">
                <a:solidFill>
                  <a:schemeClr val="bg2">
                    <a:lumMod val="75000"/>
                  </a:schemeClr>
                </a:solidFill>
              </a:rPr>
              <a:t>Kynningarfundur 6. maí 2014.</a:t>
            </a:r>
          </a:p>
        </p:txBody>
      </p:sp>
    </p:spTree>
    <p:extLst>
      <p:ext uri="{BB962C8B-B14F-4D97-AF65-F5344CB8AC3E}">
        <p14:creationId xmlns:p14="http://schemas.microsoft.com/office/powerpoint/2010/main" val="23353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/>
          <p:cNvSpPr>
            <a:spLocks noGrp="1" noChangeArrowheads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BAE8B41-440E-42C5-8D9C-A4FD266AB7F2}" type="datetime4">
              <a:rPr lang="is-IS" b="0" smtClean="0">
                <a:solidFill>
                  <a:schemeClr val="bg2"/>
                </a:solidFill>
              </a:rPr>
              <a:pPr/>
              <a:t>6. maí 2014</a:t>
            </a:fld>
            <a:endParaRPr lang="is-IS" b="0" smtClean="0">
              <a:solidFill>
                <a:schemeClr val="bg2"/>
              </a:solidFill>
            </a:endParaRPr>
          </a:p>
        </p:txBody>
      </p:sp>
      <p:sp>
        <p:nvSpPr>
          <p:cNvPr id="4099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F00EC0C-079C-43F9-9A2E-9F3E123DB0B4}" type="slidenum">
              <a:rPr lang="is-IS" b="0" smtClean="0">
                <a:solidFill>
                  <a:schemeClr val="bg2"/>
                </a:solidFill>
              </a:rPr>
              <a:pPr/>
              <a:t>3</a:t>
            </a:fld>
            <a:endParaRPr lang="is-IS" b="0" smtClean="0">
              <a:solidFill>
                <a:schemeClr val="bg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59878"/>
            <a:ext cx="8064896" cy="864866"/>
          </a:xfrm>
        </p:spPr>
        <p:txBody>
          <a:bodyPr/>
          <a:lstStyle/>
          <a:p>
            <a:pPr eaLnBrk="1" hangingPunct="1"/>
            <a:r>
              <a:rPr lang="is-IS" sz="2300" dirty="0" smtClean="0"/>
              <a:t/>
            </a:r>
            <a:br>
              <a:rPr lang="is-IS" sz="2300" dirty="0" smtClean="0"/>
            </a:br>
            <a:r>
              <a:rPr lang="is-IS" b="0" dirty="0" smtClean="0"/>
              <a:t>Verkefnisstjórn um framtíðarskipan húsnæðismála</a:t>
            </a:r>
          </a:p>
        </p:txBody>
      </p:sp>
      <p:sp>
        <p:nvSpPr>
          <p:cNvPr id="410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340544"/>
            <a:ext cx="8362950" cy="4608736"/>
          </a:xfrm>
        </p:spPr>
        <p:txBody>
          <a:bodyPr/>
          <a:lstStyle/>
          <a:p>
            <a:pPr eaLnBrk="1" hangingPunct="1"/>
            <a:r>
              <a:rPr lang="is-IS" dirty="0" smtClean="0"/>
              <a:t>Skipan</a:t>
            </a:r>
          </a:p>
          <a:p>
            <a:pPr marL="0" indent="0" eaLnBrk="1" hangingPunct="1">
              <a:buNone/>
            </a:pPr>
            <a:r>
              <a:rPr lang="is-IS" sz="1600" dirty="0" smtClean="0"/>
              <a:t>Verkefnisstjórn um framtíðarskipan húsnæðismála skipuð 9. september.</a:t>
            </a:r>
          </a:p>
          <a:p>
            <a:pPr marL="0" indent="0" eaLnBrk="1" hangingPunct="1">
              <a:buNone/>
            </a:pPr>
            <a:endParaRPr lang="is-IS" sz="1600" dirty="0" smtClean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Soffía </a:t>
            </a:r>
            <a:r>
              <a:rPr lang="fr-FR" sz="1600" dirty="0"/>
              <a:t>Eydís Björgvinsdóttir, án tilnefningar, </a:t>
            </a:r>
            <a:r>
              <a:rPr lang="fr-FR" sz="1600" dirty="0" smtClean="0"/>
              <a:t>formaður.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Bolli </a:t>
            </a:r>
            <a:r>
              <a:rPr lang="fr-FR" sz="1600" dirty="0"/>
              <a:t>Þór Bollason, </a:t>
            </a:r>
            <a:r>
              <a:rPr lang="fr-FR" sz="1600" dirty="0" err="1"/>
              <a:t>án</a:t>
            </a:r>
            <a:r>
              <a:rPr lang="fr-FR" sz="1600" dirty="0"/>
              <a:t> </a:t>
            </a:r>
            <a:r>
              <a:rPr lang="fr-FR" sz="1600" dirty="0" err="1" smtClean="0"/>
              <a:t>tilnefningar</a:t>
            </a:r>
            <a:r>
              <a:rPr lang="fr-FR" sz="1600" dirty="0" smtClean="0"/>
              <a:t>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Esther </a:t>
            </a:r>
            <a:r>
              <a:rPr lang="fr-FR" sz="1600" dirty="0"/>
              <a:t>Finnbogadóttir, tiln. af fjármála- </a:t>
            </a:r>
            <a:r>
              <a:rPr lang="fr-FR" sz="1600" dirty="0" err="1"/>
              <a:t>og</a:t>
            </a:r>
            <a:r>
              <a:rPr lang="fr-FR" sz="1600" dirty="0"/>
              <a:t> </a:t>
            </a:r>
            <a:r>
              <a:rPr lang="fr-FR" sz="1600" dirty="0" err="1" smtClean="0"/>
              <a:t>efnahagsráðuneytinu</a:t>
            </a:r>
            <a:r>
              <a:rPr lang="fr-FR" sz="1600" dirty="0" smtClean="0"/>
              <a:t>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Benedikt </a:t>
            </a:r>
            <a:r>
              <a:rPr lang="fr-FR" sz="1600" dirty="0"/>
              <a:t>Árnason, tiln. </a:t>
            </a:r>
            <a:r>
              <a:rPr lang="fr-FR" sz="1600" dirty="0" err="1"/>
              <a:t>af</a:t>
            </a:r>
            <a:r>
              <a:rPr lang="fr-FR" sz="1600" dirty="0"/>
              <a:t> </a:t>
            </a:r>
            <a:r>
              <a:rPr lang="fr-FR" sz="1600" dirty="0" err="1" smtClean="0"/>
              <a:t>forsætisráðuneytinu</a:t>
            </a:r>
            <a:r>
              <a:rPr lang="fr-FR" sz="1600" dirty="0" smtClean="0"/>
              <a:t>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Guðlaugur </a:t>
            </a:r>
            <a:r>
              <a:rPr lang="fr-FR" sz="1600" dirty="0"/>
              <a:t>Þór Þórðarson, tiln. af </a:t>
            </a:r>
            <a:r>
              <a:rPr lang="fr-FR" sz="1600" dirty="0" err="1"/>
              <a:t>þingflokki</a:t>
            </a:r>
            <a:r>
              <a:rPr lang="fr-FR" sz="1600" dirty="0"/>
              <a:t> </a:t>
            </a:r>
            <a:r>
              <a:rPr lang="fr-FR" sz="1600" dirty="0" err="1" smtClean="0"/>
              <a:t>Sjálfstæðisflokksins</a:t>
            </a:r>
            <a:r>
              <a:rPr lang="fr-FR" sz="1600" dirty="0" smtClean="0"/>
              <a:t>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fr-FR" sz="1600" dirty="0" smtClean="0"/>
              <a:t>Elsa </a:t>
            </a:r>
            <a:r>
              <a:rPr lang="fr-FR" sz="1600" dirty="0"/>
              <a:t>Lára Arnardóttir, tiln. af </a:t>
            </a:r>
            <a:r>
              <a:rPr lang="fr-FR" sz="1600" dirty="0" err="1"/>
              <a:t>þingflokki</a:t>
            </a:r>
            <a:r>
              <a:rPr lang="fr-FR" sz="1600" dirty="0"/>
              <a:t> </a:t>
            </a:r>
            <a:r>
              <a:rPr lang="fr-FR" sz="1600" dirty="0" err="1" smtClean="0"/>
              <a:t>Framsóknarflokksins</a:t>
            </a:r>
            <a:r>
              <a:rPr lang="fr-FR" sz="1600" dirty="0" smtClean="0"/>
              <a:t>.</a:t>
            </a:r>
            <a:endParaRPr lang="en-US" sz="1600" dirty="0"/>
          </a:p>
          <a:p>
            <a:pPr eaLnBrk="1" hangingPunct="1">
              <a:buFont typeface="Arial"/>
              <a:buChar char="•"/>
            </a:pPr>
            <a:r>
              <a:rPr lang="is-IS" sz="1600" dirty="0" smtClean="0"/>
              <a:t>Karl </a:t>
            </a:r>
            <a:r>
              <a:rPr lang="is-IS" sz="1600" dirty="0"/>
              <a:t>Björnsson, áheyrnarfulltrúi Sambands íslenskra sveitarfélaga.</a:t>
            </a:r>
            <a:endParaRPr lang="is-I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2"/>
          <p:cNvSpPr>
            <a:spLocks noGrp="1" noChangeArrowheads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6BFE552-95F2-4AF4-A799-69283A53AB93}" type="datetime4">
              <a:rPr lang="is-IS" b="0" smtClean="0">
                <a:solidFill>
                  <a:schemeClr val="bg2"/>
                </a:solidFill>
              </a:rPr>
              <a:pPr/>
              <a:t>6. maí 2014</a:t>
            </a:fld>
            <a:endParaRPr lang="is-IS" b="0" smtClean="0">
              <a:solidFill>
                <a:schemeClr val="bg2"/>
              </a:solidFill>
            </a:endParaRPr>
          </a:p>
        </p:txBody>
      </p:sp>
      <p:sp>
        <p:nvSpPr>
          <p:cNvPr id="5123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700491B-8F40-4E1C-BB54-7F96390117AC}" type="slidenum">
              <a:rPr lang="is-IS" b="0" smtClean="0">
                <a:solidFill>
                  <a:schemeClr val="bg2"/>
                </a:solidFill>
              </a:rPr>
              <a:pPr/>
              <a:t>4</a:t>
            </a:fld>
            <a:endParaRPr lang="is-IS" b="0" smtClean="0">
              <a:solidFill>
                <a:schemeClr val="bg2"/>
              </a:solidFill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/>
            </a:r>
            <a:br>
              <a:rPr lang="is-IS" dirty="0" smtClean="0"/>
            </a:br>
            <a:r>
              <a:rPr lang="is-IS" b="0" dirty="0" smtClean="0"/>
              <a:t>Hlutverk verkefnisstjórnar: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544"/>
            <a:ext cx="8229600" cy="4608736"/>
          </a:xfrm>
        </p:spPr>
        <p:txBody>
          <a:bodyPr/>
          <a:lstStyle/>
          <a:p>
            <a:pPr marL="285750" lvl="1"/>
            <a:r>
              <a:rPr lang="is-IS" sz="1600" dirty="0" smtClean="0"/>
              <a:t>Kanna hvaða fyrirkomulag á fjármögnun almennra húsnæðislána á íslenskum húsnæðislánamarkaði sé hagkvæmast og hvernig slíku fyrirkomulagi verði komið á.</a:t>
            </a:r>
          </a:p>
          <a:p>
            <a:pPr marL="285750" lvl="1"/>
            <a:r>
              <a:rPr lang="is-IS" sz="1600" dirty="0" smtClean="0"/>
              <a:t>Skoða hvernig unnt </a:t>
            </a:r>
            <a:r>
              <a:rPr lang="is-IS" sz="1600" dirty="0" err="1" smtClean="0"/>
              <a:t>sé</a:t>
            </a:r>
            <a:r>
              <a:rPr lang="is-IS" sz="1600" dirty="0" smtClean="0"/>
              <a:t> að tryggja virkan leigumarkað hér á landi sem og skilvirk félagsleg úrræði fyrir þá sem slíkt þurfa.</a:t>
            </a:r>
          </a:p>
          <a:p>
            <a:pPr marL="285750" lvl="1"/>
            <a:r>
              <a:rPr lang="is-IS" sz="1600" dirty="0" smtClean="0"/>
              <a:t>Kanna hvernig stjórnvöld geti sinnt afmörkuðu hlutverki sem felist í veitingu þjónustu í almannaþágu á húsnæðislánamarkaði.</a:t>
            </a:r>
          </a:p>
          <a:p>
            <a:endParaRPr lang="is-I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/>
            </a:r>
            <a:br>
              <a:rPr lang="is-IS" dirty="0" smtClean="0"/>
            </a:br>
            <a:r>
              <a:rPr lang="is-IS" b="0" dirty="0" smtClean="0"/>
              <a:t>Samráð og greining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544"/>
            <a:ext cx="8507288" cy="4536728"/>
          </a:xfrm>
        </p:spPr>
        <p:txBody>
          <a:bodyPr/>
          <a:lstStyle/>
          <a:p>
            <a:r>
              <a:rPr lang="fr-FR" dirty="0" smtClean="0"/>
              <a:t>Víðtækt samráð</a:t>
            </a:r>
          </a:p>
          <a:p>
            <a:pPr marL="0" indent="0">
              <a:buNone/>
            </a:pPr>
            <a:r>
              <a:rPr lang="fr-FR" sz="1600" dirty="0" smtClean="0"/>
              <a:t>Lögð var áhersla að hafa sem víðtækast samráð við þá sem koma </a:t>
            </a:r>
            <a:r>
              <a:rPr lang="fr-FR" sz="1600" dirty="0" err="1" smtClean="0"/>
              <a:t>að</a:t>
            </a:r>
            <a:r>
              <a:rPr lang="fr-FR" sz="1600" dirty="0" smtClean="0"/>
              <a:t> </a:t>
            </a:r>
            <a:r>
              <a:rPr lang="fr-FR" sz="1600" dirty="0" err="1" smtClean="0"/>
              <a:t>þessum</a:t>
            </a:r>
            <a:r>
              <a:rPr lang="fr-FR" sz="1600" dirty="0" smtClean="0"/>
              <a:t> mikilvæga málaflokki. </a:t>
            </a:r>
            <a:endParaRPr lang="fr-FR" sz="1800" dirty="0" smtClean="0"/>
          </a:p>
          <a:p>
            <a:r>
              <a:rPr lang="fr-FR" dirty="0" smtClean="0"/>
              <a:t>Samvinna </a:t>
            </a:r>
          </a:p>
          <a:p>
            <a:pPr marL="0" indent="0">
              <a:buNone/>
            </a:pPr>
            <a:r>
              <a:rPr lang="fr-FR" sz="1600" dirty="0" smtClean="0"/>
              <a:t>Samvinnuhópur </a:t>
            </a:r>
            <a:r>
              <a:rPr lang="fr-FR" sz="1600" dirty="0"/>
              <a:t>um framtíðarskipulag húsnæðismála </a:t>
            </a:r>
            <a:r>
              <a:rPr lang="fr-FR" sz="1600" dirty="0" smtClean="0"/>
              <a:t>hafði </a:t>
            </a:r>
            <a:r>
              <a:rPr lang="fr-FR" sz="1600" dirty="0"/>
              <a:t>það hlutverk að starfa náið með verkefnisstjórn að framtíðarskipulagi </a:t>
            </a:r>
            <a:r>
              <a:rPr lang="fr-FR" sz="1600" dirty="0" smtClean="0"/>
              <a:t>húsnæðismála. </a:t>
            </a:r>
            <a:r>
              <a:rPr lang="fr-FR" sz="1600" dirty="0" err="1" smtClean="0"/>
              <a:t>Opnað</a:t>
            </a:r>
            <a:r>
              <a:rPr lang="fr-FR" sz="1600" dirty="0" smtClean="0"/>
              <a:t> var </a:t>
            </a:r>
            <a:r>
              <a:rPr lang="fr-FR" sz="1600" dirty="0" err="1" smtClean="0"/>
              <a:t>vefsvæði</a:t>
            </a:r>
            <a:r>
              <a:rPr lang="fr-FR" sz="1600" dirty="0" smtClean="0"/>
              <a:t> á </a:t>
            </a:r>
            <a:r>
              <a:rPr lang="fr-FR" sz="1600" dirty="0"/>
              <a:t>heimasíðu </a:t>
            </a:r>
            <a:r>
              <a:rPr lang="fr-FR" sz="1600" dirty="0" err="1"/>
              <a:t>velferðarráðuneytis</a:t>
            </a:r>
            <a:r>
              <a:rPr lang="fr-FR" sz="1600" dirty="0"/>
              <a:t> </a:t>
            </a:r>
            <a:r>
              <a:rPr lang="fr-FR" sz="1600" dirty="0" err="1" smtClean="0"/>
              <a:t>þar</a:t>
            </a:r>
            <a:r>
              <a:rPr lang="fr-FR" sz="1600" dirty="0" smtClean="0"/>
              <a:t> </a:t>
            </a:r>
            <a:r>
              <a:rPr lang="fr-FR" sz="1600" dirty="0"/>
              <a:t>sem almenningi gafst kostur á að fylgjast með og taka þátt í </a:t>
            </a:r>
            <a:r>
              <a:rPr lang="fr-FR" sz="1600" dirty="0" err="1"/>
              <a:t>starfinu</a:t>
            </a:r>
            <a:r>
              <a:rPr lang="fr-FR" sz="1600" dirty="0" smtClean="0"/>
              <a:t>.</a:t>
            </a:r>
            <a:endParaRPr lang="fr-FR" sz="1800" dirty="0" smtClean="0"/>
          </a:p>
          <a:p>
            <a:r>
              <a:rPr lang="is-IS" dirty="0" smtClean="0"/>
              <a:t>Greining og útfærsla </a:t>
            </a:r>
          </a:p>
          <a:p>
            <a:pPr marL="0" indent="0">
              <a:buNone/>
            </a:pPr>
            <a:r>
              <a:rPr lang="is-IS" sz="1600" dirty="0" smtClean="0"/>
              <a:t>Analytica og KPMG voru fengin </a:t>
            </a:r>
            <a:r>
              <a:rPr lang="is-IS" sz="1600" dirty="0"/>
              <a:t>til sviðsmyndagreiningar vegna </a:t>
            </a:r>
            <a:r>
              <a:rPr lang="is-IS" sz="1600" dirty="0" smtClean="0"/>
              <a:t>framtíðarskipanar húsnæðismála. </a:t>
            </a: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5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31277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b="0" dirty="0" smtClean="0"/>
              <a:t/>
            </a:r>
            <a:br>
              <a:rPr lang="is-IS" b="0" dirty="0" smtClean="0"/>
            </a:br>
            <a:r>
              <a:rPr lang="is-IS" b="0" dirty="0" smtClean="0"/>
              <a:t>Tillögur verkefnisstjórnar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752528"/>
          </a:xfrm>
        </p:spPr>
        <p:txBody>
          <a:bodyPr/>
          <a:lstStyle/>
          <a:p>
            <a:pPr lvl="1"/>
            <a:r>
              <a:rPr lang="is-IS" sz="2000" dirty="0" smtClean="0"/>
              <a:t>Nýtt húsnæðislánakerfi – Sérstök húsnæðislánafélög með alþjónustukvöð</a:t>
            </a:r>
          </a:p>
          <a:p>
            <a:pPr lvl="2"/>
            <a:r>
              <a:rPr lang="is-IS" dirty="0" smtClean="0"/>
              <a:t>Jafnvægi milli útlána og útgefinna skuldabréfa gildi um öll húsnæðisveðlán.</a:t>
            </a:r>
          </a:p>
          <a:p>
            <a:pPr lvl="2"/>
            <a:r>
              <a:rPr lang="is-IS" dirty="0" smtClean="0"/>
              <a:t>Í nýju kerfi verði lán til framtíðar óverðtryggð.</a:t>
            </a:r>
          </a:p>
          <a:p>
            <a:pPr lvl="1"/>
            <a:r>
              <a:rPr lang="is-IS" sz="2000" dirty="0" smtClean="0"/>
              <a:t>Leigumarkaðurinn verður efldur með margvíslegum aðgerðum</a:t>
            </a:r>
          </a:p>
          <a:p>
            <a:pPr lvl="2"/>
            <a:r>
              <a:rPr lang="is-IS" dirty="0" smtClean="0"/>
              <a:t>Eitt húsnæðisstuðningskerfi.</a:t>
            </a:r>
          </a:p>
          <a:p>
            <a:pPr lvl="2"/>
            <a:r>
              <a:rPr lang="is-IS" dirty="0" smtClean="0"/>
              <a:t>Áhersla á stofnframlög til styrktar leigufélögum í stað niðurgreiðslu vaxta.</a:t>
            </a:r>
          </a:p>
          <a:p>
            <a:pPr lvl="2"/>
            <a:r>
              <a:rPr lang="is-IS" dirty="0" smtClean="0"/>
              <a:t>Lækkun skatts á leigutekjur.</a:t>
            </a:r>
          </a:p>
          <a:p>
            <a:pPr lvl="2"/>
            <a:r>
              <a:rPr lang="is-IS" dirty="0" smtClean="0"/>
              <a:t>Efling húsnæðissamvinnufélaga.</a:t>
            </a:r>
          </a:p>
          <a:p>
            <a:pPr lvl="1"/>
            <a:r>
              <a:rPr lang="is-IS" sz="2000" dirty="0" smtClean="0"/>
              <a:t>Íbúðalánasjóði verður breytt varanlega</a:t>
            </a:r>
          </a:p>
          <a:p>
            <a:pPr lvl="2"/>
            <a:r>
              <a:rPr lang="is-IS" dirty="0" smtClean="0"/>
              <a:t>Húsnæðislánafélag í eigu ríkisins.</a:t>
            </a:r>
          </a:p>
          <a:p>
            <a:pPr lvl="2"/>
            <a:r>
              <a:rPr lang="is-IS" dirty="0" smtClean="0"/>
              <a:t>Eftirfylgni og utanumhald húsnæðisstefnu.</a:t>
            </a:r>
          </a:p>
          <a:p>
            <a:pPr lvl="2"/>
            <a:r>
              <a:rPr lang="is-IS" dirty="0" smtClean="0"/>
              <a:t>Núverandi lánasafn verður látið renna út.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6</a:t>
            </a:fld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8779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tabLst>
                <a:tab pos="5830888" algn="l"/>
                <a:tab pos="5921375" algn="l"/>
              </a:tabLst>
            </a:pPr>
            <a:r>
              <a:rPr lang="is-IS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is-IS" sz="2000" dirty="0" smtClean="0">
                <a:solidFill>
                  <a:schemeClr val="tx1"/>
                </a:solidFill>
                <a:latin typeface="+mn-lt"/>
              </a:rPr>
            </a:br>
            <a:r>
              <a:rPr lang="is-IS" sz="20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Nýtt húsnæðiskerfi</a:t>
            </a:r>
            <a:endParaRPr lang="en-US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517632" cy="4752528"/>
          </a:xfrm>
        </p:spPr>
        <p:txBody>
          <a:bodyPr/>
          <a:lstStyle/>
          <a:p>
            <a:r>
              <a:rPr lang="is-IS" dirty="0" smtClean="0"/>
              <a:t>Húsnæðislánafélög </a:t>
            </a:r>
          </a:p>
          <a:p>
            <a:pPr marL="0" indent="0">
              <a:buNone/>
            </a:pPr>
            <a:r>
              <a:rPr lang="is-IS" sz="1600" dirty="0" smtClean="0"/>
              <a:t>Lánveitingar fara </a:t>
            </a:r>
            <a:r>
              <a:rPr lang="is-IS" sz="1600" dirty="0"/>
              <a:t>í gegnum sérstök og sérhæfð </a:t>
            </a:r>
            <a:r>
              <a:rPr lang="is-IS" sz="1600" dirty="0" smtClean="0"/>
              <a:t>húsnæðislánafélög með alþjónustukvöð, mögulega undanþegin bankaskatti.</a:t>
            </a:r>
          </a:p>
          <a:p>
            <a:pPr lvl="0"/>
            <a:r>
              <a:rPr lang="fr-FR" dirty="0" smtClean="0"/>
              <a:t>Jafnvægisregla </a:t>
            </a:r>
          </a:p>
          <a:p>
            <a:pPr marL="0" lvl="0" indent="0">
              <a:buNone/>
            </a:pPr>
            <a:r>
              <a:rPr lang="fr-FR" sz="1600" dirty="0" smtClean="0"/>
              <a:t>Jafnvægi ríki milli útlána og fjármögnunar. Umgjörð </a:t>
            </a:r>
            <a:r>
              <a:rPr lang="fr-FR" sz="1600" dirty="0"/>
              <a:t>allra húsnæðisveðlána taki almennt mið af þröngri </a:t>
            </a:r>
            <a:r>
              <a:rPr lang="fr-FR" sz="1600" dirty="0" smtClean="0"/>
              <a:t>jafnvægisreglu.</a:t>
            </a:r>
            <a:endParaRPr lang="en-US" sz="1600" dirty="0"/>
          </a:p>
          <a:p>
            <a:pPr lvl="0"/>
            <a:r>
              <a:rPr lang="fr-FR" dirty="0" smtClean="0"/>
              <a:t>Óverðtryggð lán </a:t>
            </a:r>
            <a:endParaRPr lang="fr-FR" dirty="0"/>
          </a:p>
          <a:p>
            <a:pPr marL="0" lvl="0" indent="0">
              <a:buNone/>
            </a:pPr>
            <a:r>
              <a:rPr lang="fr-FR" sz="1600" dirty="0" smtClean="0"/>
              <a:t>Ný neytendalán verði </a:t>
            </a:r>
            <a:r>
              <a:rPr lang="fr-FR" sz="1600" dirty="0" err="1" smtClean="0"/>
              <a:t>óverðtryggð</a:t>
            </a:r>
            <a:r>
              <a:rPr lang="fr-FR" sz="1600" dirty="0" smtClean="0"/>
              <a:t> </a:t>
            </a:r>
            <a:r>
              <a:rPr lang="fr-FR" sz="1600" dirty="0" err="1" smtClean="0"/>
              <a:t>til</a:t>
            </a:r>
            <a:r>
              <a:rPr lang="fr-FR" sz="1600" dirty="0" smtClean="0"/>
              <a:t> </a:t>
            </a:r>
            <a:r>
              <a:rPr lang="fr-FR" sz="1600" dirty="0" err="1" smtClean="0"/>
              <a:t>framtíðar</a:t>
            </a:r>
            <a:r>
              <a:rPr lang="fr-FR" sz="1600" dirty="0"/>
              <a:t> </a:t>
            </a:r>
            <a:r>
              <a:rPr lang="fr-FR" sz="1600" dirty="0" err="1" smtClean="0"/>
              <a:t>og</a:t>
            </a:r>
            <a:r>
              <a:rPr lang="fr-FR" sz="1600" dirty="0" smtClean="0"/>
              <a:t> þannig komið </a:t>
            </a:r>
            <a:r>
              <a:rPr lang="fr-FR" sz="1600" dirty="0"/>
              <a:t>til móts við tillögur sérfræðingahóps um </a:t>
            </a:r>
            <a:r>
              <a:rPr lang="fr-FR" sz="1600" dirty="0" smtClean="0"/>
              <a:t>afnám verðtryggingar</a:t>
            </a:r>
            <a:r>
              <a:rPr lang="fr-FR" sz="1800" dirty="0" smtClean="0"/>
              <a:t>.</a:t>
            </a:r>
            <a:endParaRPr lang="en-US" sz="1800" dirty="0"/>
          </a:p>
          <a:p>
            <a:r>
              <a:rPr lang="is-IS" dirty="0" smtClean="0"/>
              <a:t>Húsnæðissparnaður og varanleg endurgreiðsla </a:t>
            </a:r>
          </a:p>
          <a:p>
            <a:pPr marL="0" indent="0">
              <a:buNone/>
            </a:pPr>
            <a:r>
              <a:rPr lang="is-IS" sz="1600" dirty="0" smtClean="0"/>
              <a:t>Húsnæðissparnaður </a:t>
            </a:r>
            <a:r>
              <a:rPr lang="is-IS" sz="1600" dirty="0"/>
              <a:t>verði festur í sessi </a:t>
            </a:r>
            <a:r>
              <a:rPr lang="is-IS" sz="1600" dirty="0" smtClean="0"/>
              <a:t>með því að heimild </a:t>
            </a:r>
            <a:r>
              <a:rPr lang="is-IS" sz="1600" dirty="0"/>
              <a:t>til nýtingar á séreignarsparnaði til öflunar íbúðarhúsnæðis verði </a:t>
            </a:r>
            <a:r>
              <a:rPr lang="is-IS" sz="1600" dirty="0" smtClean="0"/>
              <a:t>varanleg, og full endurgreiðsla vsk. vegna </a:t>
            </a:r>
            <a:r>
              <a:rPr lang="fr-FR" sz="1600" dirty="0" smtClean="0"/>
              <a:t>vinnu </a:t>
            </a:r>
            <a:r>
              <a:rPr lang="fr-FR" sz="1600" dirty="0"/>
              <a:t>við byggingu, hönnun, viðhald og endurbætur </a:t>
            </a:r>
            <a:r>
              <a:rPr lang="fr-FR" sz="1600" dirty="0" smtClean="0"/>
              <a:t>íbúðarhúsnæðis.</a:t>
            </a:r>
            <a:endParaRPr lang="en-US" sz="1600" dirty="0"/>
          </a:p>
          <a:p>
            <a:endParaRPr lang="en-US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7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2499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is-IS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is-IS" sz="2000" dirty="0" smtClean="0">
                <a:solidFill>
                  <a:schemeClr val="tx1"/>
                </a:solidFill>
                <a:latin typeface="+mn-lt"/>
              </a:rPr>
            </a:br>
            <a:r>
              <a:rPr lang="is-IS" sz="20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Uppbygging </a:t>
            </a:r>
            <a:r>
              <a:rPr lang="is-IS" sz="2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á virkum </a:t>
            </a:r>
            <a:r>
              <a:rPr lang="is-IS" sz="20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leigumarkaði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39874"/>
            <a:ext cx="8507288" cy="4465390"/>
          </a:xfrm>
        </p:spPr>
        <p:txBody>
          <a:bodyPr/>
          <a:lstStyle/>
          <a:p>
            <a:pPr lvl="0"/>
            <a:r>
              <a:rPr lang="fr-FR" dirty="0" smtClean="0"/>
              <a:t>Eitt kerfi </a:t>
            </a:r>
            <a:endParaRPr lang="fr-FR" dirty="0"/>
          </a:p>
          <a:p>
            <a:pPr marL="0" lvl="0" indent="0">
              <a:buNone/>
            </a:pPr>
            <a:r>
              <a:rPr lang="fr-FR" sz="1600" dirty="0" smtClean="0"/>
              <a:t>Vaxta- </a:t>
            </a:r>
            <a:r>
              <a:rPr lang="fr-FR" sz="1600" dirty="0"/>
              <a:t>og húsaleigubætur verði sameinaðar í eitt húsnæðisbótakerfi og </a:t>
            </a:r>
            <a:r>
              <a:rPr lang="fr-FR" sz="1600" dirty="0" smtClean="0"/>
              <a:t>stuðningur </a:t>
            </a:r>
            <a:r>
              <a:rPr lang="fr-FR" sz="1600" dirty="0"/>
              <a:t>miðist við efnahag en </a:t>
            </a:r>
            <a:r>
              <a:rPr lang="fr-FR" sz="1600" dirty="0" err="1"/>
              <a:t>ekki</a:t>
            </a:r>
            <a:r>
              <a:rPr lang="fr-FR" sz="1600" dirty="0"/>
              <a:t> </a:t>
            </a:r>
            <a:r>
              <a:rPr lang="fr-FR" sz="1600" dirty="0" err="1" smtClean="0"/>
              <a:t>búsetuform</a:t>
            </a:r>
            <a:r>
              <a:rPr lang="fr-FR" sz="1600" dirty="0" smtClean="0"/>
              <a:t>.</a:t>
            </a:r>
          </a:p>
          <a:p>
            <a:pPr lvl="0"/>
            <a:r>
              <a:rPr lang="fr-FR" dirty="0" smtClean="0"/>
              <a:t>Stofnframlag </a:t>
            </a:r>
            <a:endParaRPr lang="fr-FR" dirty="0"/>
          </a:p>
          <a:p>
            <a:pPr marL="0" lvl="0" indent="0">
              <a:buNone/>
            </a:pPr>
            <a:r>
              <a:rPr lang="fr-FR" sz="1600" dirty="0"/>
              <a:t>Fjárhagslegur stuðningur við leigufélög sem rekin eru án hagnaðarsjónarmiða í formi stofnframlaga í stað niðurgreiðslu vaxta</a:t>
            </a:r>
            <a:r>
              <a:rPr lang="fr-FR" sz="1600" dirty="0" smtClean="0"/>
              <a:t>. Útreikningar sýna að það geti leitt til </a:t>
            </a:r>
            <a:r>
              <a:rPr lang="fr-FR" sz="1600" dirty="0" err="1" smtClean="0"/>
              <a:t>lægra</a:t>
            </a:r>
            <a:r>
              <a:rPr lang="fr-FR" sz="1600" dirty="0" smtClean="0"/>
              <a:t> </a:t>
            </a:r>
            <a:r>
              <a:rPr lang="fr-FR" sz="1600" dirty="0" err="1" smtClean="0"/>
              <a:t>leiguverðs</a:t>
            </a:r>
            <a:r>
              <a:rPr lang="fr-FR" sz="1600" dirty="0" smtClean="0"/>
              <a:t>. </a:t>
            </a:r>
            <a:endParaRPr lang="en-US" sz="1600" dirty="0"/>
          </a:p>
          <a:p>
            <a:pPr lvl="0"/>
            <a:r>
              <a:rPr lang="fr-FR" dirty="0" smtClean="0"/>
              <a:t>Raunhæfur valkostur </a:t>
            </a:r>
          </a:p>
          <a:p>
            <a:pPr marL="0" lvl="0" indent="0">
              <a:buNone/>
            </a:pPr>
            <a:r>
              <a:rPr lang="fr-FR" sz="1600" dirty="0" smtClean="0"/>
              <a:t>Stjórnvöld </a:t>
            </a:r>
            <a:r>
              <a:rPr lang="fr-FR" sz="1600" dirty="0"/>
              <a:t>skuldbindi sig til þess að leggja sitt af mörkum til uppbyggingar leigumarkaðar sem raunhæfs valkosts fyrir þá sem kjósa að kaupa ekki eða geta ekki keypt húsnæði.</a:t>
            </a:r>
            <a:endParaRPr lang="en-US" sz="1600" dirty="0"/>
          </a:p>
          <a:p>
            <a:r>
              <a:rPr lang="is-IS" dirty="0" smtClean="0"/>
              <a:t>Helmingslækkun </a:t>
            </a:r>
          </a:p>
          <a:p>
            <a:pPr marL="0" indent="0">
              <a:buNone/>
            </a:pPr>
            <a:r>
              <a:rPr lang="is-IS" sz="1600" dirty="0" smtClean="0"/>
              <a:t>Fjármagnstekjuskattur </a:t>
            </a:r>
            <a:r>
              <a:rPr lang="is-IS" sz="1600" dirty="0"/>
              <a:t>á tekjur af útleigu íbúðarhúsnæðis utan atvinnurekstrar og á grundvelli langtímaleigusamninga verði lækkaður um helming, </a:t>
            </a:r>
            <a:r>
              <a:rPr lang="is-IS" sz="1600" dirty="0" smtClean="0"/>
              <a:t>úr </a:t>
            </a:r>
            <a:r>
              <a:rPr lang="is-IS" sz="1600" dirty="0"/>
              <a:t>2</a:t>
            </a:r>
            <a:r>
              <a:rPr lang="is-IS" sz="1600" dirty="0" smtClean="0"/>
              <a:t>0</a:t>
            </a:r>
            <a:r>
              <a:rPr lang="is-IS" sz="1600" dirty="0"/>
              <a:t>% </a:t>
            </a:r>
            <a:r>
              <a:rPr lang="is-IS" sz="1600" dirty="0" smtClean="0"/>
              <a:t>í </a:t>
            </a:r>
            <a:r>
              <a:rPr lang="is-IS" sz="1600" dirty="0"/>
              <a:t>1</a:t>
            </a:r>
            <a:r>
              <a:rPr lang="is-IS" sz="1600" dirty="0" smtClean="0"/>
              <a:t>0</a:t>
            </a:r>
            <a:r>
              <a:rPr lang="is-IS" sz="1600" dirty="0"/>
              <a:t>%.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8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5231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336704" cy="1008112"/>
          </a:xfrm>
        </p:spPr>
        <p:txBody>
          <a:bodyPr/>
          <a:lstStyle/>
          <a:p>
            <a:r>
              <a:rPr lang="is-IS" b="0" dirty="0" smtClean="0"/>
              <a:t/>
            </a:r>
            <a:br>
              <a:rPr lang="is-IS" b="0" dirty="0" smtClean="0"/>
            </a:br>
            <a:r>
              <a:rPr lang="is-IS" b="0" dirty="0" smtClean="0"/>
              <a:t>Uppbygging </a:t>
            </a:r>
            <a:r>
              <a:rPr lang="is-IS" b="0" dirty="0"/>
              <a:t>á virkum </a:t>
            </a:r>
            <a:r>
              <a:rPr lang="is-IS" b="0" dirty="0" smtClean="0"/>
              <a:t>leigumarkaði – frh.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68552"/>
          </a:xfrm>
        </p:spPr>
        <p:txBody>
          <a:bodyPr/>
          <a:lstStyle/>
          <a:p>
            <a:r>
              <a:rPr lang="is-IS" dirty="0" smtClean="0"/>
              <a:t>Frítekjumark </a:t>
            </a:r>
          </a:p>
          <a:p>
            <a:pPr marL="0" indent="0">
              <a:buNone/>
            </a:pPr>
            <a:r>
              <a:rPr lang="is-IS" sz="1600" dirty="0" smtClean="0"/>
              <a:t>Tímabundið frítekjumark á </a:t>
            </a:r>
            <a:r>
              <a:rPr lang="is-IS" sz="1600" dirty="0"/>
              <a:t>tekjur af útleigu íbúðarhúsnæðis utan atvinnurekstrar á grundvelli </a:t>
            </a:r>
            <a:r>
              <a:rPr lang="is-IS" sz="1600" dirty="0" smtClean="0"/>
              <a:t>langtímaleigusamninga. Tillaga að fjárhæð </a:t>
            </a:r>
            <a:r>
              <a:rPr lang="is-IS" sz="1600" dirty="0"/>
              <a:t>kr. </a:t>
            </a:r>
            <a:r>
              <a:rPr lang="is-IS" sz="1600" dirty="0" smtClean="0"/>
              <a:t>1.200.000.- </a:t>
            </a:r>
            <a:r>
              <a:rPr lang="is-IS" sz="1600" dirty="0"/>
              <a:t>vegna tekjuáranna 2014 – 2016</a:t>
            </a:r>
            <a:r>
              <a:rPr lang="is-IS" sz="1600" dirty="0" smtClean="0"/>
              <a:t>.</a:t>
            </a:r>
          </a:p>
          <a:p>
            <a:r>
              <a:rPr lang="is-IS" dirty="0" smtClean="0"/>
              <a:t>Húsaleigulög </a:t>
            </a:r>
          </a:p>
          <a:p>
            <a:pPr marL="0" indent="0">
              <a:buNone/>
            </a:pPr>
            <a:r>
              <a:rPr lang="is-IS" sz="1600" dirty="0" smtClean="0"/>
              <a:t>Húsaleigulög </a:t>
            </a:r>
            <a:r>
              <a:rPr lang="is-IS" sz="1600" dirty="0"/>
              <a:t>verði endurskoðuð með það að markmiði að treysta umgjörð leigumarkaðar og efla úrræði leigusala og leigutaka. </a:t>
            </a:r>
            <a:endParaRPr lang="is-IS" sz="1600" dirty="0" smtClean="0"/>
          </a:p>
          <a:p>
            <a:pPr lvl="0"/>
            <a:r>
              <a:rPr lang="fr-FR" dirty="0" smtClean="0"/>
              <a:t>Leigufélög </a:t>
            </a:r>
          </a:p>
          <a:p>
            <a:pPr marL="0" lvl="0" indent="0">
              <a:buNone/>
            </a:pPr>
            <a:r>
              <a:rPr lang="fr-FR" sz="1600" dirty="0" smtClean="0"/>
              <a:t>Aukið </a:t>
            </a:r>
            <a:r>
              <a:rPr lang="fr-FR" sz="1600" dirty="0"/>
              <a:t>verði svigrúm í fyrningarprósentum í lögum um tekjuskatt til hagsbóta fyrir lögaðila sem reka leigufélög</a:t>
            </a:r>
            <a:r>
              <a:rPr lang="fr-FR" sz="1600" dirty="0" smtClean="0"/>
              <a:t>.</a:t>
            </a:r>
          </a:p>
          <a:p>
            <a:pPr lvl="0"/>
            <a:r>
              <a:rPr lang="fr-FR" dirty="0" smtClean="0"/>
              <a:t>Fleiri stúdentaíbúðir</a:t>
            </a:r>
          </a:p>
          <a:p>
            <a:pPr marL="0" lvl="0" indent="0">
              <a:buNone/>
            </a:pPr>
            <a:r>
              <a:rPr lang="fr-FR" sz="1600" dirty="0" smtClean="0"/>
              <a:t> Tryggðar verða lóðir fyrir uppbyggingu og </a:t>
            </a:r>
            <a:r>
              <a:rPr lang="fr-FR" sz="1600" dirty="0" err="1" smtClean="0"/>
              <a:t>stofnframlag</a:t>
            </a:r>
            <a:r>
              <a:rPr lang="fr-FR" sz="1600" dirty="0" smtClean="0"/>
              <a:t> </a:t>
            </a:r>
            <a:r>
              <a:rPr lang="fr-FR" sz="1600" dirty="0" err="1" smtClean="0"/>
              <a:t>veitt</a:t>
            </a:r>
            <a:r>
              <a:rPr lang="fr-FR" sz="1600" dirty="0" smtClean="0"/>
              <a:t>.</a:t>
            </a:r>
            <a:endParaRPr lang="fr-FR" sz="1600" dirty="0"/>
          </a:p>
          <a:p>
            <a:pPr lvl="0"/>
            <a:r>
              <a:rPr lang="fr-FR" dirty="0" smtClean="0"/>
              <a:t>Eignaréttarstaða styrkt </a:t>
            </a:r>
            <a:endParaRPr lang="fr-FR" dirty="0"/>
          </a:p>
          <a:p>
            <a:pPr marL="0" lvl="0" indent="0">
              <a:buNone/>
            </a:pPr>
            <a:r>
              <a:rPr lang="fr-FR" sz="1600" dirty="0" smtClean="0"/>
              <a:t>Löggjöf </a:t>
            </a:r>
            <a:r>
              <a:rPr lang="fr-FR" sz="1600" dirty="0"/>
              <a:t>um sjóði og stofnanir sem starfa samkvæmt staðfestri </a:t>
            </a:r>
            <a:r>
              <a:rPr lang="fr-FR" sz="1600" dirty="0" err="1"/>
              <a:t>skipulagsskrá</a:t>
            </a:r>
            <a:r>
              <a:rPr lang="fr-FR" sz="1600" dirty="0"/>
              <a:t> </a:t>
            </a:r>
            <a:r>
              <a:rPr lang="fr-FR" sz="1600" dirty="0" err="1" smtClean="0"/>
              <a:t>til</a:t>
            </a:r>
            <a:r>
              <a:rPr lang="fr-FR" sz="1600" dirty="0" smtClean="0"/>
              <a:t> </a:t>
            </a:r>
            <a:r>
              <a:rPr lang="fr-FR" sz="1600" dirty="0" err="1" smtClean="0"/>
              <a:t>öflunar</a:t>
            </a:r>
            <a:r>
              <a:rPr lang="fr-FR" sz="1600" dirty="0" smtClean="0"/>
              <a:t> </a:t>
            </a:r>
            <a:r>
              <a:rPr lang="fr-FR" sz="1600" dirty="0" err="1" smtClean="0"/>
              <a:t>húsnæðis</a:t>
            </a:r>
            <a:r>
              <a:rPr lang="fr-FR" sz="1600" dirty="0" smtClean="0"/>
              <a:t> </a:t>
            </a:r>
            <a:r>
              <a:rPr lang="fr-FR" sz="1600" dirty="0" err="1" smtClean="0"/>
              <a:t>fyrir</a:t>
            </a:r>
            <a:r>
              <a:rPr lang="fr-FR" sz="1600" dirty="0" smtClean="0"/>
              <a:t> </a:t>
            </a:r>
            <a:r>
              <a:rPr lang="fr-FR" sz="1600" dirty="0" err="1" smtClean="0"/>
              <a:t>aldraða</a:t>
            </a:r>
            <a:r>
              <a:rPr lang="fr-FR" sz="1600" dirty="0" smtClean="0"/>
              <a:t> </a:t>
            </a:r>
            <a:r>
              <a:rPr lang="fr-FR" sz="1600" dirty="0" err="1" smtClean="0"/>
              <a:t>verði</a:t>
            </a:r>
            <a:r>
              <a:rPr lang="fr-FR" sz="1600" dirty="0" smtClean="0"/>
              <a:t> endurskoðuð. 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0DE5AD8-F6C3-42F6-B79B-008F39500075}" type="datetime4">
              <a:rPr lang="is-IS" smtClean="0"/>
              <a:pPr>
                <a:defRPr/>
              </a:pPr>
              <a:t>6. maí 2014</a:t>
            </a:fld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97FC-4870-4E9C-9E0D-58CEDE6C225E}" type="slidenum">
              <a:rPr lang="is-IS" smtClean="0"/>
              <a:pPr>
                <a:defRPr/>
              </a:pPr>
              <a:t>9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85459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erusnidmatVEL_06092011_Isl (1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891</Words>
  <Application>Microsoft Office PowerPoint</Application>
  <PresentationFormat>On-screen Show (4:3)</PresentationFormat>
  <Paragraphs>129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Verdana</vt:lpstr>
      <vt:lpstr>Wingdings</vt:lpstr>
      <vt:lpstr>GlaerusnidmatVEL_06092011_Isl (1)</vt:lpstr>
      <vt:lpstr>PowerPoint Presentation</vt:lpstr>
      <vt:lpstr>Nýtt húsnæðislánakerfi   Verkefnisstjórn um framtíðarskipan húsnæðismála</vt:lpstr>
      <vt:lpstr> Verkefnisstjórn um framtíðarskipan húsnæðismála</vt:lpstr>
      <vt:lpstr> Hlutverk verkefnisstjórnar:</vt:lpstr>
      <vt:lpstr> Samráð og greining</vt:lpstr>
      <vt:lpstr> Tillögur verkefnisstjórnar</vt:lpstr>
      <vt:lpstr> Nýtt húsnæðiskerfi</vt:lpstr>
      <vt:lpstr> Uppbygging á virkum leigumarkaði</vt:lpstr>
      <vt:lpstr> Uppbygging á virkum leigumarkaði – frh.</vt:lpstr>
      <vt:lpstr> Efling húsnæðissamvinnufélaga</vt:lpstr>
      <vt:lpstr> Hlutverk stjórnvalda við veitingu þjónustu í almannaþágu</vt:lpstr>
      <vt:lpstr> Næstu skref</vt:lpstr>
      <vt:lpstr> Upprifjun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2014-03-11T10:52:44Z</dcterms:created>
  <dcterms:modified xsi:type="dcterms:W3CDTF">2014-05-06T15:36:26Z</dcterms:modified>
</cp:coreProperties>
</file>